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7" r:id="rId12"/>
    <p:sldId id="278" r:id="rId13"/>
    <p:sldId id="276" r:id="rId14"/>
    <p:sldId id="261" r:id="rId15"/>
    <p:sldId id="262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veat" panose="020B0604020202020204" charset="0"/>
      <p:regular r:id="rId22"/>
      <p:bold r:id="rId23"/>
    </p:embeddedFont>
    <p:embeddedFont>
      <p:font typeface="Poppins" panose="00000500000000000000" pitchFamily="2" charset="0"/>
      <p:regular r:id="rId24"/>
      <p:bold r:id="rId25"/>
      <p:italic r:id="rId26"/>
      <p:boldItalic r:id="rId27"/>
    </p:embeddedFont>
    <p:embeddedFont>
      <p:font typeface="Poppins Light" panose="00000400000000000000" pitchFamily="2" charset="0"/>
      <p:regular r:id="rId28"/>
      <p:bold r:id="rId29"/>
      <p:italic r:id="rId30"/>
      <p:boldItalic r:id="rId31"/>
    </p:embeddedFont>
    <p:embeddedFont>
      <p:font typeface="Poppins SemiBold" panose="000007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iberDXH5QQ54sHjY2J//iO8159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heme" Target="theme/theme1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62e1f19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462e1f19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162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62e1f19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462e1f19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326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62e1f19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462e1f19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876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62e1f19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462e1f19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319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62e1f192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2462e1f192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62e1f19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462e1f19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62e1f19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462e1f19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56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62e1f19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462e1f19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860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62e1f19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462e1f19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9042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62e1f19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462e1f19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348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62e1f19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462e1f19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184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62e1f19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462e1f19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579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62e1f19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462e1f19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44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Title Slide">
  <p:cSld name="Sub 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8"/>
          <p:cNvPicPr preferRelativeResize="0"/>
          <p:nvPr/>
        </p:nvPicPr>
        <p:blipFill rotWithShape="1">
          <a:blip r:embed="rId2">
            <a:alphaModFix/>
          </a:blip>
          <a:srcRect b="23320"/>
          <a:stretch/>
        </p:blipFill>
        <p:spPr>
          <a:xfrm>
            <a:off x="0" y="975445"/>
            <a:ext cx="9144000" cy="319260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8"/>
          <p:cNvSpPr txBox="1">
            <a:spLocks noGrp="1"/>
          </p:cNvSpPr>
          <p:nvPr>
            <p:ph type="title"/>
          </p:nvPr>
        </p:nvSpPr>
        <p:spPr>
          <a:xfrm>
            <a:off x="311700" y="1408448"/>
            <a:ext cx="8520600" cy="232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SemiBold"/>
              <a:buNone/>
              <a:defRPr sz="5000" b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8"/>
          <p:cNvSpPr txBox="1"/>
          <p:nvPr/>
        </p:nvSpPr>
        <p:spPr>
          <a:xfrm>
            <a:off x="311703" y="4676541"/>
            <a:ext cx="1199723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15" name="Google Shape;15;p8"/>
          <p:cNvGrpSpPr/>
          <p:nvPr/>
        </p:nvGrpSpPr>
        <p:grpSpPr>
          <a:xfrm>
            <a:off x="5579736" y="298639"/>
            <a:ext cx="3146124" cy="390045"/>
            <a:chOff x="5579736" y="298639"/>
            <a:chExt cx="3146124" cy="390045"/>
          </a:xfrm>
        </p:grpSpPr>
        <p:pic>
          <p:nvPicPr>
            <p:cNvPr id="16" name="Google Shape;16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21700" y="310112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37617" y="345918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79736" y="298639"/>
              <a:ext cx="1029408" cy="3440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" name="Google Shape;19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5258" y="236863"/>
            <a:ext cx="502232" cy="51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10"/>
          <p:cNvGrpSpPr/>
          <p:nvPr/>
        </p:nvGrpSpPr>
        <p:grpSpPr>
          <a:xfrm>
            <a:off x="7237889" y="4788729"/>
            <a:ext cx="1494629" cy="156313"/>
            <a:chOff x="4154045" y="2196945"/>
            <a:chExt cx="3730380" cy="390136"/>
          </a:xfrm>
        </p:grpSpPr>
        <p:grpSp>
          <p:nvGrpSpPr>
            <p:cNvPr id="22" name="Google Shape;22;p10"/>
            <p:cNvGrpSpPr/>
            <p:nvPr/>
          </p:nvGrpSpPr>
          <p:grpSpPr>
            <a:xfrm>
              <a:off x="4738301" y="2197036"/>
              <a:ext cx="3146124" cy="390045"/>
              <a:chOff x="5579736" y="298639"/>
              <a:chExt cx="3146124" cy="390045"/>
            </a:xfrm>
          </p:grpSpPr>
          <p:pic>
            <p:nvPicPr>
              <p:cNvPr id="23" name="Google Shape;23;p1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821700" y="310112"/>
                <a:ext cx="703361" cy="3748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1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737617" y="345918"/>
                <a:ext cx="988243" cy="3427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1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79736" y="298639"/>
                <a:ext cx="1029408" cy="3440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" name="Google Shape;26;p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54045" y="2196945"/>
              <a:ext cx="366049" cy="3748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" name="Google Shape;27;p10"/>
          <p:cNvGrpSpPr/>
          <p:nvPr/>
        </p:nvGrpSpPr>
        <p:grpSpPr>
          <a:xfrm>
            <a:off x="8244433" y="58195"/>
            <a:ext cx="417725" cy="913804"/>
            <a:chOff x="8726275" y="0"/>
            <a:chExt cx="417725" cy="801931"/>
          </a:xfrm>
        </p:grpSpPr>
        <p:sp>
          <p:nvSpPr>
            <p:cNvPr id="28" name="Google Shape;28;p10"/>
            <p:cNvSpPr/>
            <p:nvPr/>
          </p:nvSpPr>
          <p:spPr>
            <a:xfrm rot="5400000">
              <a:off x="8781107" y="-54829"/>
              <a:ext cx="308064" cy="417721"/>
            </a:xfrm>
            <a:prstGeom prst="chevron">
              <a:avLst>
                <a:gd name="adj" fmla="val 56936"/>
              </a:avLst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0"/>
            <p:cNvSpPr/>
            <p:nvPr/>
          </p:nvSpPr>
          <p:spPr>
            <a:xfrm rot="5400000">
              <a:off x="8781106" y="192104"/>
              <a:ext cx="308063" cy="417721"/>
            </a:xfrm>
            <a:prstGeom prst="chevron">
              <a:avLst>
                <a:gd name="adj" fmla="val 56936"/>
              </a:avLst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0"/>
            <p:cNvSpPr/>
            <p:nvPr/>
          </p:nvSpPr>
          <p:spPr>
            <a:xfrm rot="5400000">
              <a:off x="8781104" y="439038"/>
              <a:ext cx="308063" cy="417721"/>
            </a:xfrm>
            <a:prstGeom prst="chevron">
              <a:avLst>
                <a:gd name="adj" fmla="val 56936"/>
              </a:avLst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" name="Google Shape;31;p10"/>
          <p:cNvSpPr txBox="1">
            <a:spLocks noGrp="1"/>
          </p:cNvSpPr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919B"/>
              </a:buClr>
              <a:buSzPts val="2800"/>
              <a:buFont typeface="Poppins SemiBold"/>
              <a:buNone/>
              <a:defRPr sz="2700" b="0">
                <a:solidFill>
                  <a:srgbClr val="18919B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/>
          <p:nvPr/>
        </p:nvSpPr>
        <p:spPr>
          <a:xfrm>
            <a:off x="311703" y="4676541"/>
            <a:ext cx="1199723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311700" y="972006"/>
            <a:ext cx="8520600" cy="3595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4" name="Google Shape;34;p10"/>
          <p:cNvGrpSpPr/>
          <p:nvPr/>
        </p:nvGrpSpPr>
        <p:grpSpPr>
          <a:xfrm>
            <a:off x="4395481" y="4829245"/>
            <a:ext cx="347213" cy="72000"/>
            <a:chOff x="4379092" y="4799494"/>
            <a:chExt cx="347213" cy="72000"/>
          </a:xfrm>
        </p:grpSpPr>
        <p:sp>
          <p:nvSpPr>
            <p:cNvPr id="35" name="Google Shape;35;p10"/>
            <p:cNvSpPr/>
            <p:nvPr/>
          </p:nvSpPr>
          <p:spPr>
            <a:xfrm>
              <a:off x="4379092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0"/>
            <p:cNvSpPr/>
            <p:nvPr/>
          </p:nvSpPr>
          <p:spPr>
            <a:xfrm>
              <a:off x="4518950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0"/>
            <p:cNvSpPr/>
            <p:nvPr/>
          </p:nvSpPr>
          <p:spPr>
            <a:xfrm>
              <a:off x="4653943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Color">
  <p:cSld name="Title and Content Colo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t="57988" b="28272"/>
          <a:stretch/>
        </p:blipFill>
        <p:spPr>
          <a:xfrm>
            <a:off x="0" y="4570800"/>
            <a:ext cx="9144000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Google Shape;40;p9"/>
          <p:cNvGrpSpPr/>
          <p:nvPr/>
        </p:nvGrpSpPr>
        <p:grpSpPr>
          <a:xfrm>
            <a:off x="8244433" y="58195"/>
            <a:ext cx="417725" cy="913804"/>
            <a:chOff x="8726275" y="0"/>
            <a:chExt cx="417725" cy="801931"/>
          </a:xfrm>
        </p:grpSpPr>
        <p:sp>
          <p:nvSpPr>
            <p:cNvPr id="41" name="Google Shape;41;p9"/>
            <p:cNvSpPr/>
            <p:nvPr/>
          </p:nvSpPr>
          <p:spPr>
            <a:xfrm rot="5400000">
              <a:off x="8781107" y="-54829"/>
              <a:ext cx="308064" cy="417721"/>
            </a:xfrm>
            <a:prstGeom prst="chevron">
              <a:avLst>
                <a:gd name="adj" fmla="val 56936"/>
              </a:avLst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 rot="5400000">
              <a:off x="8781106" y="192104"/>
              <a:ext cx="308063" cy="417721"/>
            </a:xfrm>
            <a:prstGeom prst="chevron">
              <a:avLst>
                <a:gd name="adj" fmla="val 56936"/>
              </a:avLst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9"/>
            <p:cNvSpPr/>
            <p:nvPr/>
          </p:nvSpPr>
          <p:spPr>
            <a:xfrm rot="5400000">
              <a:off x="8781104" y="439038"/>
              <a:ext cx="308063" cy="417721"/>
            </a:xfrm>
            <a:prstGeom prst="chevron">
              <a:avLst>
                <a:gd name="adj" fmla="val 56936"/>
              </a:avLst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4;p9"/>
          <p:cNvGrpSpPr/>
          <p:nvPr/>
        </p:nvGrpSpPr>
        <p:grpSpPr>
          <a:xfrm>
            <a:off x="4395481" y="4829245"/>
            <a:ext cx="347213" cy="72000"/>
            <a:chOff x="4379092" y="4799494"/>
            <a:chExt cx="347213" cy="72000"/>
          </a:xfrm>
        </p:grpSpPr>
        <p:sp>
          <p:nvSpPr>
            <p:cNvPr id="45" name="Google Shape;45;p9"/>
            <p:cNvSpPr/>
            <p:nvPr/>
          </p:nvSpPr>
          <p:spPr>
            <a:xfrm>
              <a:off x="4379092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9"/>
            <p:cNvSpPr/>
            <p:nvPr/>
          </p:nvSpPr>
          <p:spPr>
            <a:xfrm>
              <a:off x="4518950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9"/>
            <p:cNvSpPr/>
            <p:nvPr/>
          </p:nvSpPr>
          <p:spPr>
            <a:xfrm>
              <a:off x="4653943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919B"/>
              </a:buClr>
              <a:buSzPts val="2800"/>
              <a:buFont typeface="Poppins SemiBold"/>
              <a:buNone/>
              <a:defRPr sz="2700" b="0">
                <a:solidFill>
                  <a:srgbClr val="18919B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311700" y="972006"/>
            <a:ext cx="8520600" cy="3595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9"/>
          <p:cNvSpPr txBox="1"/>
          <p:nvPr/>
        </p:nvSpPr>
        <p:spPr>
          <a:xfrm>
            <a:off x="311703" y="4676541"/>
            <a:ext cx="1199723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51" name="Google Shape;51;p9"/>
          <p:cNvGrpSpPr/>
          <p:nvPr/>
        </p:nvGrpSpPr>
        <p:grpSpPr>
          <a:xfrm>
            <a:off x="7237889" y="4788729"/>
            <a:ext cx="1494629" cy="156277"/>
            <a:chOff x="3454837" y="2790650"/>
            <a:chExt cx="3730379" cy="390045"/>
          </a:xfrm>
        </p:grpSpPr>
        <p:pic>
          <p:nvPicPr>
            <p:cNvPr id="52" name="Google Shape;52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96973" y="2837929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80840" y="2802123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39091" y="2790650"/>
              <a:ext cx="1029409" cy="344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54837" y="2790650"/>
              <a:ext cx="366048" cy="37480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e Title Slide">
  <p:cSld name="Close 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416805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311700" y="1408448"/>
            <a:ext cx="8520600" cy="232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SemiBold"/>
              <a:buNone/>
              <a:defRPr sz="5000" b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258" y="4404916"/>
            <a:ext cx="502232" cy="514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11"/>
          <p:cNvGrpSpPr/>
          <p:nvPr/>
        </p:nvGrpSpPr>
        <p:grpSpPr>
          <a:xfrm>
            <a:off x="5579736" y="4466692"/>
            <a:ext cx="3146124" cy="390045"/>
            <a:chOff x="5579736" y="298639"/>
            <a:chExt cx="3146124" cy="390045"/>
          </a:xfrm>
        </p:grpSpPr>
        <p:pic>
          <p:nvPicPr>
            <p:cNvPr id="61" name="Google Shape;61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21700" y="310112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737617" y="345918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579736" y="298639"/>
              <a:ext cx="1029408" cy="3440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975446"/>
            <a:ext cx="9144000" cy="41680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7"/>
          <p:cNvGrpSpPr/>
          <p:nvPr/>
        </p:nvGrpSpPr>
        <p:grpSpPr>
          <a:xfrm>
            <a:off x="441515" y="4168054"/>
            <a:ext cx="5216164" cy="468000"/>
            <a:chOff x="430085" y="4168054"/>
            <a:chExt cx="5216164" cy="468000"/>
          </a:xfrm>
        </p:grpSpPr>
        <p:sp>
          <p:nvSpPr>
            <p:cNvPr id="67" name="Google Shape;67;p7"/>
            <p:cNvSpPr txBox="1"/>
            <p:nvPr/>
          </p:nvSpPr>
          <p:spPr>
            <a:xfrm>
              <a:off x="916060" y="4205970"/>
              <a:ext cx="4730189" cy="392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shofyan shauri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Chief Marketing Officer &amp; NFT Production Lead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" name="Google Shape;68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0085" y="4168054"/>
              <a:ext cx="468000" cy="468000"/>
            </a:xfrm>
            <a:prstGeom prst="ellipse">
              <a:avLst/>
            </a:pr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0784"/>
                </a:srgbClr>
              </a:outerShdw>
            </a:effectLst>
          </p:spPr>
        </p:pic>
      </p:grpSp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>
            <a:off x="311700" y="1408448"/>
            <a:ext cx="8520600" cy="232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SemiBold"/>
              <a:buNone/>
              <a:defRPr sz="5000" b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0" name="Google Shape;7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5258" y="236863"/>
            <a:ext cx="502232" cy="514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7"/>
          <p:cNvGrpSpPr/>
          <p:nvPr/>
        </p:nvGrpSpPr>
        <p:grpSpPr>
          <a:xfrm>
            <a:off x="5579736" y="298639"/>
            <a:ext cx="3146124" cy="390045"/>
            <a:chOff x="5579736" y="298639"/>
            <a:chExt cx="3146124" cy="390045"/>
          </a:xfrm>
        </p:grpSpPr>
        <p:pic>
          <p:nvPicPr>
            <p:cNvPr id="72" name="Google Shape;72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21700" y="310112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737617" y="345918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579736" y="298639"/>
              <a:ext cx="1029408" cy="3440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ferensi">
  <p:cSld name="Referensi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t="57988" b="28272"/>
          <a:stretch/>
        </p:blipFill>
        <p:spPr>
          <a:xfrm>
            <a:off x="0" y="4570800"/>
            <a:ext cx="9144000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12"/>
          <p:cNvGrpSpPr/>
          <p:nvPr/>
        </p:nvGrpSpPr>
        <p:grpSpPr>
          <a:xfrm>
            <a:off x="4395481" y="4829245"/>
            <a:ext cx="347213" cy="72000"/>
            <a:chOff x="4379092" y="4799494"/>
            <a:chExt cx="347213" cy="72000"/>
          </a:xfrm>
        </p:grpSpPr>
        <p:sp>
          <p:nvSpPr>
            <p:cNvPr id="78" name="Google Shape;78;p12"/>
            <p:cNvSpPr/>
            <p:nvPr/>
          </p:nvSpPr>
          <p:spPr>
            <a:xfrm>
              <a:off x="4379092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4518950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4653943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12"/>
          <p:cNvSpPr txBox="1"/>
          <p:nvPr/>
        </p:nvSpPr>
        <p:spPr>
          <a:xfrm>
            <a:off x="311700" y="4678482"/>
            <a:ext cx="1199723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2" name="Google Shape;82;p12"/>
          <p:cNvSpPr/>
          <p:nvPr/>
        </p:nvSpPr>
        <p:spPr>
          <a:xfrm>
            <a:off x="4191000" y="4567381"/>
            <a:ext cx="762000" cy="576117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2"/>
          <p:cNvSpPr/>
          <p:nvPr/>
        </p:nvSpPr>
        <p:spPr>
          <a:xfrm>
            <a:off x="1" y="1997600"/>
            <a:ext cx="411480" cy="314590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2"/>
          <p:cNvSpPr/>
          <p:nvPr/>
        </p:nvSpPr>
        <p:spPr>
          <a:xfrm>
            <a:off x="8732434" y="1997600"/>
            <a:ext cx="411566" cy="314590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2"/>
          <p:cNvSpPr/>
          <p:nvPr/>
        </p:nvSpPr>
        <p:spPr>
          <a:xfrm>
            <a:off x="0" y="4700242"/>
            <a:ext cx="9144000" cy="330006"/>
          </a:xfrm>
          <a:prstGeom prst="rect">
            <a:avLst/>
          </a:prstGeom>
          <a:noFill/>
          <a:ln w="9525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2"/>
          <p:cNvSpPr/>
          <p:nvPr/>
        </p:nvSpPr>
        <p:spPr>
          <a:xfrm>
            <a:off x="3963856" y="1997600"/>
            <a:ext cx="3920570" cy="13488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" name="Google Shape;87;p12"/>
          <p:cNvGrpSpPr/>
          <p:nvPr/>
        </p:nvGrpSpPr>
        <p:grpSpPr>
          <a:xfrm>
            <a:off x="4154046" y="2761377"/>
            <a:ext cx="3730379" cy="390045"/>
            <a:chOff x="3454837" y="2790650"/>
            <a:chExt cx="3730379" cy="390045"/>
          </a:xfrm>
        </p:grpSpPr>
        <p:pic>
          <p:nvPicPr>
            <p:cNvPr id="88" name="Google Shape;88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96973" y="2837929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80840" y="2802123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39091" y="2790650"/>
              <a:ext cx="1029409" cy="344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54837" y="2790650"/>
              <a:ext cx="366048" cy="3748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" name="Google Shape;92;p12"/>
          <p:cNvGrpSpPr/>
          <p:nvPr/>
        </p:nvGrpSpPr>
        <p:grpSpPr>
          <a:xfrm>
            <a:off x="4154045" y="2196945"/>
            <a:ext cx="3730380" cy="390136"/>
            <a:chOff x="4154045" y="2196945"/>
            <a:chExt cx="3730380" cy="390136"/>
          </a:xfrm>
        </p:grpSpPr>
        <p:grpSp>
          <p:nvGrpSpPr>
            <p:cNvPr id="93" name="Google Shape;93;p12"/>
            <p:cNvGrpSpPr/>
            <p:nvPr/>
          </p:nvGrpSpPr>
          <p:grpSpPr>
            <a:xfrm>
              <a:off x="4738301" y="2197036"/>
              <a:ext cx="3146124" cy="390045"/>
              <a:chOff x="5579736" y="298639"/>
              <a:chExt cx="3146124" cy="390045"/>
            </a:xfrm>
          </p:grpSpPr>
          <p:pic>
            <p:nvPicPr>
              <p:cNvPr id="94" name="Google Shape;94;p12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6821700" y="310112"/>
                <a:ext cx="703361" cy="3748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" name="Google Shape;95;p12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7737617" y="345918"/>
                <a:ext cx="988243" cy="3427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12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5579736" y="298639"/>
                <a:ext cx="1029408" cy="3440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7" name="Google Shape;97;p1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154045" y="2196945"/>
              <a:ext cx="366049" cy="3748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" name="Google Shape;98;p12"/>
          <p:cNvGrpSpPr/>
          <p:nvPr/>
        </p:nvGrpSpPr>
        <p:grpSpPr>
          <a:xfrm>
            <a:off x="7237889" y="4788729"/>
            <a:ext cx="1494629" cy="156277"/>
            <a:chOff x="3454837" y="2790650"/>
            <a:chExt cx="3730379" cy="390045"/>
          </a:xfrm>
        </p:grpSpPr>
        <p:pic>
          <p:nvPicPr>
            <p:cNvPr id="99" name="Google Shape;99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96973" y="2837929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80840" y="2802123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39091" y="2790650"/>
              <a:ext cx="1029409" cy="344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54837" y="2790650"/>
              <a:ext cx="366048" cy="37480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12"/>
          <p:cNvSpPr/>
          <p:nvPr/>
        </p:nvSpPr>
        <p:spPr>
          <a:xfrm>
            <a:off x="2142995" y="1997600"/>
            <a:ext cx="1580259" cy="1348844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" name="Google Shape;104;p12"/>
          <p:cNvGrpSpPr/>
          <p:nvPr/>
        </p:nvGrpSpPr>
        <p:grpSpPr>
          <a:xfrm>
            <a:off x="2228625" y="2413062"/>
            <a:ext cx="1494629" cy="156277"/>
            <a:chOff x="3454837" y="2790650"/>
            <a:chExt cx="3730379" cy="390045"/>
          </a:xfrm>
        </p:grpSpPr>
        <p:pic>
          <p:nvPicPr>
            <p:cNvPr id="105" name="Google Shape;105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96973" y="2837929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80840" y="2802123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39091" y="2790650"/>
              <a:ext cx="1029409" cy="344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54837" y="2790650"/>
              <a:ext cx="366048" cy="3748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" name="Google Shape;109;p12"/>
          <p:cNvGrpSpPr/>
          <p:nvPr/>
        </p:nvGrpSpPr>
        <p:grpSpPr>
          <a:xfrm>
            <a:off x="2228625" y="2704065"/>
            <a:ext cx="1494629" cy="156313"/>
            <a:chOff x="4154045" y="2196945"/>
            <a:chExt cx="3730380" cy="390136"/>
          </a:xfrm>
        </p:grpSpPr>
        <p:grpSp>
          <p:nvGrpSpPr>
            <p:cNvPr id="110" name="Google Shape;110;p12"/>
            <p:cNvGrpSpPr/>
            <p:nvPr/>
          </p:nvGrpSpPr>
          <p:grpSpPr>
            <a:xfrm>
              <a:off x="4738301" y="2197036"/>
              <a:ext cx="3146124" cy="390045"/>
              <a:chOff x="5579736" y="298639"/>
              <a:chExt cx="3146124" cy="390045"/>
            </a:xfrm>
          </p:grpSpPr>
          <p:pic>
            <p:nvPicPr>
              <p:cNvPr id="111" name="Google Shape;111;p12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6821700" y="310112"/>
                <a:ext cx="703361" cy="3748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" name="Google Shape;112;p12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7737617" y="345918"/>
                <a:ext cx="988243" cy="3427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" name="Google Shape;113;p12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5579736" y="298639"/>
                <a:ext cx="1029408" cy="3440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4" name="Google Shape;114;p1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154045" y="2196945"/>
              <a:ext cx="366049" cy="3748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5" name="Google Shape;11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975446"/>
            <a:ext cx="9144000" cy="102000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2"/>
          <p:cNvSpPr/>
          <p:nvPr/>
        </p:nvSpPr>
        <p:spPr>
          <a:xfrm>
            <a:off x="0" y="0"/>
            <a:ext cx="422887" cy="1997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2"/>
          <p:cNvSpPr/>
          <p:nvPr/>
        </p:nvSpPr>
        <p:spPr>
          <a:xfrm>
            <a:off x="8725860" y="0"/>
            <a:ext cx="422887" cy="1997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2"/>
          <p:cNvSpPr/>
          <p:nvPr/>
        </p:nvSpPr>
        <p:spPr>
          <a:xfrm>
            <a:off x="4191000" y="0"/>
            <a:ext cx="762000" cy="97544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25258" y="236863"/>
            <a:ext cx="502232" cy="514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2"/>
          <p:cNvGrpSpPr/>
          <p:nvPr/>
        </p:nvGrpSpPr>
        <p:grpSpPr>
          <a:xfrm>
            <a:off x="5579736" y="298639"/>
            <a:ext cx="3146124" cy="390045"/>
            <a:chOff x="5579736" y="298639"/>
            <a:chExt cx="3146124" cy="390045"/>
          </a:xfrm>
        </p:grpSpPr>
        <p:pic>
          <p:nvPicPr>
            <p:cNvPr id="121" name="Google Shape;121;p1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821700" y="310112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737617" y="345918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579736" y="298639"/>
              <a:ext cx="1029408" cy="3440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Google Shape;124;p12"/>
          <p:cNvSpPr/>
          <p:nvPr/>
        </p:nvSpPr>
        <p:spPr>
          <a:xfrm>
            <a:off x="0" y="231172"/>
            <a:ext cx="9144000" cy="525628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tifahherawati17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"/>
          <p:cNvSpPr txBox="1">
            <a:spLocks noGrp="1"/>
          </p:cNvSpPr>
          <p:nvPr>
            <p:ph type="title"/>
          </p:nvPr>
        </p:nvSpPr>
        <p:spPr>
          <a:xfrm>
            <a:off x="311700" y="1408448"/>
            <a:ext cx="8520600" cy="232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SemiBold"/>
              <a:buNone/>
            </a:pPr>
            <a:r>
              <a:rPr lang="en-US" sz="4000" dirty="0"/>
              <a:t>Weekly report progress </a:t>
            </a:r>
            <a:br>
              <a:rPr lang="en-US" sz="4000" dirty="0"/>
            </a:br>
            <a:r>
              <a:rPr lang="en-US" sz="4000" dirty="0"/>
              <a:t>#3</a:t>
            </a:r>
            <a:endParaRPr sz="40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SemiBold"/>
              <a:buNone/>
            </a:pPr>
            <a:r>
              <a:rPr lang="en-US" sz="2400" dirty="0" err="1"/>
              <a:t>Implementasi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Monitoring Ruang Guru </a:t>
            </a:r>
            <a:r>
              <a:rPr lang="en-US" sz="2400" dirty="0" err="1"/>
              <a:t>Sekolah</a:t>
            </a:r>
            <a:r>
              <a:rPr lang="en-US" sz="2400" dirty="0"/>
              <a:t> Dasar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Deteksi</a:t>
            </a:r>
            <a:r>
              <a:rPr lang="en-US" sz="2400" dirty="0"/>
              <a:t> </a:t>
            </a:r>
            <a:r>
              <a:rPr lang="en-US" sz="2400" dirty="0" err="1"/>
              <a:t>Kebakaran</a:t>
            </a:r>
            <a:r>
              <a:rPr lang="en-US" sz="2400" dirty="0"/>
              <a:t> Dini</a:t>
            </a:r>
            <a:endParaRPr sz="3200" dirty="0"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62e1f192e_0_0"/>
          <p:cNvSpPr txBox="1">
            <a:spLocks noGrp="1"/>
          </p:cNvSpPr>
          <p:nvPr>
            <p:ph type="title"/>
          </p:nvPr>
        </p:nvSpPr>
        <p:spPr>
          <a:xfrm>
            <a:off x="311700" y="287999"/>
            <a:ext cx="8409606" cy="85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Software Design </a:t>
            </a:r>
            <a:br>
              <a:rPr lang="en-US" dirty="0"/>
            </a:br>
            <a:r>
              <a:rPr lang="en-US" dirty="0"/>
              <a:t>#Bot Telegram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83027-4569-96F6-6239-F32CD79FE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234" y="880531"/>
            <a:ext cx="2029619" cy="3608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443F6C-16AE-DF0B-E48E-15C76D155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059" y="880532"/>
            <a:ext cx="2029619" cy="360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83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62e1f192e_0_0"/>
          <p:cNvSpPr txBox="1">
            <a:spLocks noGrp="1"/>
          </p:cNvSpPr>
          <p:nvPr>
            <p:ph type="title"/>
          </p:nvPr>
        </p:nvSpPr>
        <p:spPr>
          <a:xfrm>
            <a:off x="311700" y="287999"/>
            <a:ext cx="8409606" cy="85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Firmware Design </a:t>
            </a:r>
            <a:br>
              <a:rPr lang="en-US" dirty="0"/>
            </a:br>
            <a:r>
              <a:rPr lang="en-US" dirty="0"/>
              <a:t>#Alat</a:t>
            </a:r>
            <a:endParaRPr dirty="0"/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255B9D23-B8D5-2C18-E04A-B2018888B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508" y="856684"/>
            <a:ext cx="2304984" cy="369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33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62e1f192e_0_0"/>
          <p:cNvSpPr txBox="1">
            <a:spLocks noGrp="1"/>
          </p:cNvSpPr>
          <p:nvPr>
            <p:ph type="title"/>
          </p:nvPr>
        </p:nvSpPr>
        <p:spPr>
          <a:xfrm>
            <a:off x="311700" y="287999"/>
            <a:ext cx="8409606" cy="85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Firmware Design </a:t>
            </a:r>
            <a:br>
              <a:rPr lang="en-US" dirty="0"/>
            </a:br>
            <a:r>
              <a:rPr lang="en-US" dirty="0"/>
              <a:t>#Blynk</a:t>
            </a:r>
            <a:endParaRPr dirty="0"/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0CC70346-E78B-CC62-CA2D-81BA66EF9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945" y="1225481"/>
            <a:ext cx="1162110" cy="2692538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DED059A4-D681-53BE-247E-096A7E26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502" y="1032760"/>
            <a:ext cx="1500996" cy="347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06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62e1f192e_0_0"/>
          <p:cNvSpPr txBox="1">
            <a:spLocks noGrp="1"/>
          </p:cNvSpPr>
          <p:nvPr>
            <p:ph type="title"/>
          </p:nvPr>
        </p:nvSpPr>
        <p:spPr>
          <a:xfrm>
            <a:off x="311700" y="287999"/>
            <a:ext cx="8409606" cy="85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Firmware Design </a:t>
            </a:r>
            <a:br>
              <a:rPr lang="en-US" dirty="0"/>
            </a:br>
            <a:r>
              <a:rPr lang="en-US" dirty="0"/>
              <a:t>#Bot Telegram</a:t>
            </a:r>
            <a:endParaRPr dirty="0"/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35A96DFE-F484-07A3-F7DA-4BBE14FEA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290" y="1231830"/>
            <a:ext cx="1441420" cy="328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87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62e1f192e_0_30"/>
          <p:cNvSpPr txBox="1">
            <a:spLocks noGrp="1"/>
          </p:cNvSpPr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Link github repo</a:t>
            </a:r>
            <a:endParaRPr/>
          </a:p>
        </p:txBody>
      </p:sp>
      <p:sp>
        <p:nvSpPr>
          <p:cNvPr id="159" name="Google Shape;159;g2462e1f192e_0_30"/>
          <p:cNvSpPr txBox="1">
            <a:spLocks noGrp="1"/>
          </p:cNvSpPr>
          <p:nvPr>
            <p:ph type="subTitle" idx="1"/>
          </p:nvPr>
        </p:nvSpPr>
        <p:spPr>
          <a:xfrm>
            <a:off x="311700" y="972006"/>
            <a:ext cx="8520600" cy="3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/>
            <a:r>
              <a:rPr lang="en-ID" dirty="0">
                <a:hlinkClick r:id="rId3" invalidUrl="https:///"/>
              </a:rPr>
              <a:t>https://</a:t>
            </a:r>
            <a:r>
              <a:rPr lang="en-ID" dirty="0">
                <a:hlinkClick r:id="rId4"/>
              </a:rPr>
              <a:t>github.com/atifahherawati17</a:t>
            </a:r>
            <a:endParaRPr lang="en-ID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"/>
          <p:cNvSpPr txBox="1">
            <a:spLocks noGrp="1"/>
          </p:cNvSpPr>
          <p:nvPr>
            <p:ph type="title"/>
          </p:nvPr>
        </p:nvSpPr>
        <p:spPr>
          <a:xfrm>
            <a:off x="311700" y="1408448"/>
            <a:ext cx="8520600" cy="232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SemiBold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62e1f192e_0_0"/>
          <p:cNvSpPr txBox="1">
            <a:spLocks noGrp="1"/>
          </p:cNvSpPr>
          <p:nvPr>
            <p:ph type="title"/>
          </p:nvPr>
        </p:nvSpPr>
        <p:spPr>
          <a:xfrm>
            <a:off x="311700" y="287998"/>
            <a:ext cx="4406949" cy="1282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Kelompok</a:t>
            </a:r>
            <a:endParaRPr dirty="0"/>
          </a:p>
        </p:txBody>
      </p:sp>
      <p:sp>
        <p:nvSpPr>
          <p:cNvPr id="135" name="Google Shape;135;g2462e1f192e_0_0"/>
          <p:cNvSpPr txBox="1">
            <a:spLocks noGrp="1"/>
          </p:cNvSpPr>
          <p:nvPr>
            <p:ph type="subTitle" idx="1"/>
          </p:nvPr>
        </p:nvSpPr>
        <p:spPr>
          <a:xfrm>
            <a:off x="311700" y="1379239"/>
            <a:ext cx="4984919" cy="2385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l" fontAlgn="base">
              <a:buFont typeface="+mj-lt"/>
              <a:buAutoNum type="arabicPeriod"/>
            </a:pPr>
            <a:r>
              <a:rPr lang="id-ID" b="0" i="0" dirty="0">
                <a:solidFill>
                  <a:schemeClr val="tx1"/>
                </a:solidFill>
                <a:effectLst/>
                <a:latin typeface="Poppins SemiBold" panose="00000700000000000000" pitchFamily="2" charset="0"/>
                <a:cs typeface="Poppins SemiBold" panose="00000700000000000000" pitchFamily="2" charset="0"/>
              </a:rPr>
              <a:t>A4-Satria Dhimas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Poppins SemiBold" panose="00000700000000000000" pitchFamily="2" charset="0"/>
                <a:cs typeface="Poppins SemiBold" panose="00000700000000000000" pitchFamily="2" charset="0"/>
              </a:rPr>
              <a:t>Ghoza</a:t>
            </a:r>
            <a:endParaRPr lang="id-ID" b="0" i="0" dirty="0">
              <a:solidFill>
                <a:schemeClr val="tx1"/>
              </a:solidFill>
              <a:effectLst/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pPr algn="l" fontAlgn="base">
              <a:buFont typeface="+mj-lt"/>
              <a:buAutoNum type="arabicPeriod"/>
            </a:pPr>
            <a:r>
              <a:rPr lang="id-ID" b="0" i="0" dirty="0">
                <a:solidFill>
                  <a:schemeClr val="tx1"/>
                </a:solidFill>
                <a:effectLst/>
                <a:latin typeface="Poppins SemiBold" panose="00000700000000000000" pitchFamily="2" charset="0"/>
                <a:cs typeface="Poppins SemiBold" panose="00000700000000000000" pitchFamily="2" charset="0"/>
              </a:rPr>
              <a:t>A14-Ramadhan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Poppins SemiBold" panose="00000700000000000000" pitchFamily="2" charset="0"/>
                <a:cs typeface="Poppins SemiBold" panose="00000700000000000000" pitchFamily="2" charset="0"/>
              </a:rPr>
              <a:t>Sukmawardani</a:t>
            </a:r>
            <a:endParaRPr lang="id-ID" b="0" i="0" dirty="0">
              <a:solidFill>
                <a:schemeClr val="tx1"/>
              </a:solidFill>
              <a:effectLst/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pPr algn="l" fontAlgn="base">
              <a:buFont typeface="+mj-lt"/>
              <a:buAutoNum type="arabicPeriod"/>
            </a:pPr>
            <a:r>
              <a:rPr lang="id-ID" b="0" i="0" dirty="0">
                <a:solidFill>
                  <a:schemeClr val="tx1"/>
                </a:solidFill>
                <a:effectLst/>
                <a:latin typeface="Poppins SemiBold" panose="00000700000000000000" pitchFamily="2" charset="0"/>
                <a:cs typeface="Poppins SemiBold" panose="00000700000000000000" pitchFamily="2" charset="0"/>
              </a:rPr>
              <a:t>A17-Angelina Riyadi</a:t>
            </a:r>
          </a:p>
          <a:p>
            <a:pPr algn="l" fontAlgn="base">
              <a:buFont typeface="+mj-lt"/>
              <a:buAutoNum type="arabicPeriod"/>
            </a:pPr>
            <a:r>
              <a:rPr lang="id-ID" b="0" i="0" dirty="0">
                <a:solidFill>
                  <a:schemeClr val="tx1"/>
                </a:solidFill>
                <a:effectLst/>
                <a:latin typeface="Poppins SemiBold" panose="00000700000000000000" pitchFamily="2" charset="0"/>
                <a:cs typeface="Poppins SemiBold" panose="00000700000000000000" pitchFamily="2" charset="0"/>
              </a:rPr>
              <a:t>A19-Irsyad 'Ainur Rofiq</a:t>
            </a:r>
          </a:p>
          <a:p>
            <a:pPr algn="l" fontAlgn="base">
              <a:buFont typeface="+mj-lt"/>
              <a:buAutoNum type="arabicPeriod"/>
            </a:pPr>
            <a:r>
              <a:rPr lang="id-ID" b="0" i="0" dirty="0">
                <a:solidFill>
                  <a:schemeClr val="tx1"/>
                </a:solidFill>
                <a:effectLst/>
                <a:latin typeface="Poppins SemiBold" panose="00000700000000000000" pitchFamily="2" charset="0"/>
                <a:cs typeface="Poppins SemiBold" panose="00000700000000000000" pitchFamily="2" charset="0"/>
              </a:rPr>
              <a:t>A20-Atifah Herawati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62e1f192e_0_0"/>
          <p:cNvSpPr txBox="1">
            <a:spLocks noGrp="1"/>
          </p:cNvSpPr>
          <p:nvPr>
            <p:ph type="title"/>
          </p:nvPr>
        </p:nvSpPr>
        <p:spPr>
          <a:xfrm>
            <a:off x="311700" y="287999"/>
            <a:ext cx="4406949" cy="61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Project Timeline</a:t>
            </a:r>
            <a:endParaRPr dirty="0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A0795459-A470-CF84-4E91-52EF8ECE4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38" y="905775"/>
            <a:ext cx="7086964" cy="1682836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A5107360-A169-27F0-76F9-5E95A6954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538" y="2588611"/>
            <a:ext cx="6680543" cy="187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14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62e1f192e_0_0"/>
          <p:cNvSpPr txBox="1">
            <a:spLocks noGrp="1"/>
          </p:cNvSpPr>
          <p:nvPr>
            <p:ph type="title"/>
          </p:nvPr>
        </p:nvSpPr>
        <p:spPr>
          <a:xfrm>
            <a:off x="311700" y="287999"/>
            <a:ext cx="4406949" cy="61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Project Block #1</a:t>
            </a:r>
            <a:endParaRPr dirty="0"/>
          </a:p>
        </p:txBody>
      </p:sp>
      <p:sp>
        <p:nvSpPr>
          <p:cNvPr id="4" name="Subjudul 3">
            <a:extLst>
              <a:ext uri="{FF2B5EF4-FFF2-40B4-BE49-F238E27FC236}">
                <a16:creationId xmlns:a16="http://schemas.microsoft.com/office/drawing/2014/main" id="{608E0168-C0AE-3B9E-3640-32FBA9E66E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700" y="972006"/>
            <a:ext cx="2787100" cy="1599744"/>
          </a:xfrm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1. Planning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dirty="0" err="1"/>
              <a:t>Menyiapkan</a:t>
            </a:r>
            <a:r>
              <a:rPr lang="en-US" dirty="0"/>
              <a:t> Hardware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dirty="0" err="1"/>
              <a:t>Membuat</a:t>
            </a:r>
            <a:r>
              <a:rPr lang="en-US" dirty="0"/>
              <a:t> Akun Blynk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dirty="0" err="1"/>
              <a:t>Membuat</a:t>
            </a:r>
            <a:r>
              <a:rPr lang="en-US" dirty="0"/>
              <a:t> Akun Bot Telegram</a:t>
            </a:r>
            <a:endParaRPr lang="id-ID" dirty="0"/>
          </a:p>
        </p:txBody>
      </p:sp>
      <p:sp>
        <p:nvSpPr>
          <p:cNvPr id="2" name="Subjudul 3">
            <a:extLst>
              <a:ext uri="{FF2B5EF4-FFF2-40B4-BE49-F238E27FC236}">
                <a16:creationId xmlns:a16="http://schemas.microsoft.com/office/drawing/2014/main" id="{496755F2-351C-BBE2-E4F2-722D43F42A03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2787100" cy="17838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429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b="1" dirty="0"/>
              <a:t>2. Hardware Design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sz="1400" dirty="0" err="1"/>
              <a:t>Membuat</a:t>
            </a:r>
            <a:r>
              <a:rPr lang="en-US" sz="1400" dirty="0"/>
              <a:t> Skema </a:t>
            </a:r>
            <a:r>
              <a:rPr lang="en-US" sz="1400" dirty="0" err="1"/>
              <a:t>Rangkaian</a:t>
            </a:r>
            <a:r>
              <a:rPr lang="en-US" sz="1400" dirty="0"/>
              <a:t> Alat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sz="1400" dirty="0" err="1"/>
              <a:t>Merangkai</a:t>
            </a:r>
            <a:r>
              <a:rPr lang="en-US" sz="1400" dirty="0"/>
              <a:t> </a:t>
            </a:r>
            <a:r>
              <a:rPr lang="en-US" sz="1400" dirty="0" err="1"/>
              <a:t>Semua</a:t>
            </a:r>
            <a:r>
              <a:rPr lang="en-US" sz="1400" dirty="0"/>
              <a:t> Hardware </a:t>
            </a:r>
          </a:p>
        </p:txBody>
      </p:sp>
      <p:sp>
        <p:nvSpPr>
          <p:cNvPr id="5" name="Subjudul 3">
            <a:extLst>
              <a:ext uri="{FF2B5EF4-FFF2-40B4-BE49-F238E27FC236}">
                <a16:creationId xmlns:a16="http://schemas.microsoft.com/office/drawing/2014/main" id="{0269DCEE-2FD0-4CDD-90FA-6AF64978E1B5}"/>
              </a:ext>
            </a:extLst>
          </p:cNvPr>
          <p:cNvSpPr txBox="1">
            <a:spLocks/>
          </p:cNvSpPr>
          <p:nvPr/>
        </p:nvSpPr>
        <p:spPr>
          <a:xfrm>
            <a:off x="3098800" y="972006"/>
            <a:ext cx="2787100" cy="33836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429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b="1" dirty="0"/>
              <a:t>3. Software Design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sz="1400" dirty="0" err="1"/>
              <a:t>Membuat</a:t>
            </a:r>
            <a:r>
              <a:rPr lang="en-US" sz="1400" dirty="0"/>
              <a:t> Wireframe Dashboard Blynk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sz="1400" dirty="0" err="1"/>
              <a:t>Membuat</a:t>
            </a:r>
            <a:r>
              <a:rPr lang="en-US" sz="1400" dirty="0"/>
              <a:t> Desain Dashboard Blynk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sz="1400" dirty="0" err="1"/>
              <a:t>Membuat</a:t>
            </a:r>
            <a:r>
              <a:rPr lang="en-US" sz="1400" dirty="0"/>
              <a:t> Wireframe Mobile Apps Blynk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sz="1400" dirty="0" err="1"/>
              <a:t>Membuat</a:t>
            </a:r>
            <a:r>
              <a:rPr lang="en-US" sz="1400" dirty="0"/>
              <a:t> Desain Mobile Apps Blynk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sz="1400" dirty="0" err="1"/>
              <a:t>Membuat</a:t>
            </a:r>
            <a:r>
              <a:rPr lang="en-US" sz="1400" dirty="0"/>
              <a:t> Wireframe Bot Telegram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sz="1400" dirty="0" err="1"/>
              <a:t>Membuat</a:t>
            </a:r>
            <a:r>
              <a:rPr lang="en-US" sz="1400" dirty="0"/>
              <a:t> Desain </a:t>
            </a:r>
            <a:r>
              <a:rPr lang="en-US" sz="1400" dirty="0" err="1"/>
              <a:t>Tampilan</a:t>
            </a:r>
            <a:r>
              <a:rPr lang="en-US" sz="1400" dirty="0"/>
              <a:t> Bot Telegram</a:t>
            </a:r>
          </a:p>
        </p:txBody>
      </p:sp>
      <p:sp>
        <p:nvSpPr>
          <p:cNvPr id="6" name="Subjudul 3">
            <a:extLst>
              <a:ext uri="{FF2B5EF4-FFF2-40B4-BE49-F238E27FC236}">
                <a16:creationId xmlns:a16="http://schemas.microsoft.com/office/drawing/2014/main" id="{06C78C7B-B5C9-0D25-6AD3-EE14E505B9EE}"/>
              </a:ext>
            </a:extLst>
          </p:cNvPr>
          <p:cNvSpPr txBox="1">
            <a:spLocks/>
          </p:cNvSpPr>
          <p:nvPr/>
        </p:nvSpPr>
        <p:spPr>
          <a:xfrm>
            <a:off x="5885900" y="972006"/>
            <a:ext cx="2787100" cy="18057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429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b="1" dirty="0"/>
              <a:t>4. Firmware Design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sz="1400" dirty="0"/>
              <a:t>Flowchart Alat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sz="1400" dirty="0"/>
              <a:t>Flowchart </a:t>
            </a:r>
            <a:r>
              <a:rPr lang="en-US" sz="1400" dirty="0" err="1"/>
              <a:t>Koneksi</a:t>
            </a:r>
            <a:r>
              <a:rPr lang="en-US" sz="1400" dirty="0"/>
              <a:t> Dari Alat </a:t>
            </a:r>
            <a:r>
              <a:rPr lang="en-US" sz="1400" dirty="0" err="1"/>
              <a:t>ke</a:t>
            </a:r>
            <a:r>
              <a:rPr lang="en-US" sz="1400" dirty="0"/>
              <a:t> Blynk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sz="1400" dirty="0"/>
              <a:t>Flowchart </a:t>
            </a:r>
            <a:r>
              <a:rPr lang="en-US" sz="1400" dirty="0" err="1"/>
              <a:t>Koneksi</a:t>
            </a:r>
            <a:r>
              <a:rPr lang="en-US" sz="1400" dirty="0"/>
              <a:t> Dari Alat </a:t>
            </a:r>
            <a:r>
              <a:rPr lang="en-US" sz="1400" dirty="0" err="1"/>
              <a:t>ke</a:t>
            </a:r>
            <a:r>
              <a:rPr lang="en-US" sz="1400" dirty="0"/>
              <a:t> Telegram</a:t>
            </a:r>
          </a:p>
        </p:txBody>
      </p:sp>
    </p:spTree>
    <p:extLst>
      <p:ext uri="{BB962C8B-B14F-4D97-AF65-F5344CB8AC3E}">
        <p14:creationId xmlns:p14="http://schemas.microsoft.com/office/powerpoint/2010/main" val="2752174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62e1f192e_0_0"/>
          <p:cNvSpPr txBox="1">
            <a:spLocks noGrp="1"/>
          </p:cNvSpPr>
          <p:nvPr>
            <p:ph type="title"/>
          </p:nvPr>
        </p:nvSpPr>
        <p:spPr>
          <a:xfrm>
            <a:off x="311700" y="287999"/>
            <a:ext cx="4406949" cy="61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Project Block #2</a:t>
            </a:r>
            <a:endParaRPr dirty="0"/>
          </a:p>
        </p:txBody>
      </p:sp>
      <p:sp>
        <p:nvSpPr>
          <p:cNvPr id="4" name="Subjudul 3">
            <a:extLst>
              <a:ext uri="{FF2B5EF4-FFF2-40B4-BE49-F238E27FC236}">
                <a16:creationId xmlns:a16="http://schemas.microsoft.com/office/drawing/2014/main" id="{608E0168-C0AE-3B9E-3640-32FBA9E66E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700" y="972005"/>
            <a:ext cx="2787100" cy="3383637"/>
          </a:xfrm>
          <a:ln>
            <a:solidFill>
              <a:schemeClr val="accent1"/>
            </a:solidFill>
          </a:ln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4. Code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dirty="0" err="1"/>
              <a:t>Membuat</a:t>
            </a:r>
            <a:r>
              <a:rPr lang="en-US" dirty="0"/>
              <a:t> Code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Data Dari Sensor MQ135 dan DHT11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dirty="0" err="1"/>
              <a:t>Membuat</a:t>
            </a:r>
            <a:r>
              <a:rPr lang="en-US" dirty="0"/>
              <a:t> Code </a:t>
            </a:r>
            <a:r>
              <a:rPr lang="en-US" dirty="0" err="1"/>
              <a:t>Koneksi</a:t>
            </a:r>
            <a:r>
              <a:rPr lang="en-US" dirty="0"/>
              <a:t> Alat </a:t>
            </a:r>
            <a:r>
              <a:rPr lang="en-US" dirty="0" err="1"/>
              <a:t>ke</a:t>
            </a:r>
            <a:r>
              <a:rPr lang="en-US" dirty="0"/>
              <a:t> Blynk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dirty="0" err="1"/>
              <a:t>Membuat</a:t>
            </a:r>
            <a:r>
              <a:rPr lang="en-US" dirty="0"/>
              <a:t> Code </a:t>
            </a:r>
            <a:r>
              <a:rPr lang="en-US" dirty="0" err="1"/>
              <a:t>Koneksi</a:t>
            </a:r>
            <a:r>
              <a:rPr lang="en-US" dirty="0"/>
              <a:t> Alat </a:t>
            </a:r>
            <a:r>
              <a:rPr lang="en-US" dirty="0" err="1"/>
              <a:t>ke</a:t>
            </a:r>
            <a:r>
              <a:rPr lang="en-US" dirty="0"/>
              <a:t> Telegram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dirty="0" err="1"/>
              <a:t>Membuat</a:t>
            </a:r>
            <a:r>
              <a:rPr lang="en-US" dirty="0"/>
              <a:t> Code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Relay, LED dan Buzzer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dirty="0" err="1"/>
              <a:t>Membuat</a:t>
            </a:r>
            <a:r>
              <a:rPr lang="en-US" dirty="0"/>
              <a:t> Main Code</a:t>
            </a:r>
            <a:endParaRPr lang="id-ID" dirty="0"/>
          </a:p>
        </p:txBody>
      </p:sp>
      <p:sp>
        <p:nvSpPr>
          <p:cNvPr id="5" name="Subjudul 3">
            <a:extLst>
              <a:ext uri="{FF2B5EF4-FFF2-40B4-BE49-F238E27FC236}">
                <a16:creationId xmlns:a16="http://schemas.microsoft.com/office/drawing/2014/main" id="{0269DCEE-2FD0-4CDD-90FA-6AF64978E1B5}"/>
              </a:ext>
            </a:extLst>
          </p:cNvPr>
          <p:cNvSpPr txBox="1">
            <a:spLocks/>
          </p:cNvSpPr>
          <p:nvPr/>
        </p:nvSpPr>
        <p:spPr>
          <a:xfrm>
            <a:off x="3098800" y="972006"/>
            <a:ext cx="2787100" cy="33836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429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b="1" dirty="0"/>
              <a:t>5. Testing Alat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sz="1400" dirty="0"/>
              <a:t>Testing </a:t>
            </a:r>
            <a:r>
              <a:rPr lang="en-US" sz="1400" dirty="0" err="1"/>
              <a:t>Deteksi</a:t>
            </a:r>
            <a:r>
              <a:rPr lang="en-US" sz="1400" dirty="0"/>
              <a:t> Asap dan Gas Sensor MQ135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sz="1400" dirty="0"/>
              <a:t>Testing </a:t>
            </a:r>
            <a:r>
              <a:rPr lang="en-US" sz="1400" dirty="0" err="1"/>
              <a:t>Suhu</a:t>
            </a:r>
            <a:r>
              <a:rPr lang="en-US" sz="1400" dirty="0"/>
              <a:t> Sensor DHT11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sz="1400" dirty="0"/>
              <a:t>Testing </a:t>
            </a:r>
            <a:r>
              <a:rPr lang="en-US" sz="1400" dirty="0" err="1"/>
              <a:t>Koneksi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Blynk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sz="1400" dirty="0"/>
              <a:t>Testing </a:t>
            </a:r>
            <a:r>
              <a:rPr lang="en-US" sz="1400" dirty="0" err="1"/>
              <a:t>Koneksi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Telegram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sz="1400" dirty="0"/>
              <a:t>Testing Output </a:t>
            </a:r>
            <a:r>
              <a:rPr lang="en-US" sz="1400" dirty="0" err="1"/>
              <a:t>Berupa</a:t>
            </a:r>
            <a:r>
              <a:rPr lang="en-US" sz="1400" dirty="0"/>
              <a:t> Relay, LED dan Buzzer</a:t>
            </a:r>
          </a:p>
        </p:txBody>
      </p:sp>
      <p:sp>
        <p:nvSpPr>
          <p:cNvPr id="6" name="Subjudul 3">
            <a:extLst>
              <a:ext uri="{FF2B5EF4-FFF2-40B4-BE49-F238E27FC236}">
                <a16:creationId xmlns:a16="http://schemas.microsoft.com/office/drawing/2014/main" id="{06C78C7B-B5C9-0D25-6AD3-EE14E505B9EE}"/>
              </a:ext>
            </a:extLst>
          </p:cNvPr>
          <p:cNvSpPr txBox="1">
            <a:spLocks/>
          </p:cNvSpPr>
          <p:nvPr/>
        </p:nvSpPr>
        <p:spPr>
          <a:xfrm>
            <a:off x="5885900" y="972006"/>
            <a:ext cx="2787100" cy="33836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429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400" b="1" dirty="0"/>
              <a:t>6. Report Alat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sz="1400" dirty="0"/>
              <a:t>Report Testing </a:t>
            </a:r>
            <a:r>
              <a:rPr lang="en-US" sz="1400" dirty="0" err="1"/>
              <a:t>Deteksi</a:t>
            </a:r>
            <a:r>
              <a:rPr lang="en-US" sz="1400" dirty="0"/>
              <a:t> Asap dan Gas Sensor MQ135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sz="1400" dirty="0"/>
              <a:t>Report Testing </a:t>
            </a:r>
            <a:r>
              <a:rPr lang="en-US" sz="1400" dirty="0" err="1"/>
              <a:t>Suhu</a:t>
            </a:r>
            <a:r>
              <a:rPr lang="en-US" sz="1400" dirty="0"/>
              <a:t> Sensor DHT11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sz="1400" dirty="0"/>
              <a:t>Report Testing </a:t>
            </a:r>
            <a:r>
              <a:rPr lang="en-US" sz="1400" dirty="0" err="1"/>
              <a:t>Koneksi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Blynk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sz="1400" dirty="0"/>
              <a:t>Report Testing </a:t>
            </a:r>
            <a:r>
              <a:rPr lang="en-US" sz="1400" dirty="0" err="1"/>
              <a:t>Koneksi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Telegram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sz="1400" dirty="0"/>
              <a:t>Report Testing Output </a:t>
            </a:r>
            <a:r>
              <a:rPr lang="en-US" sz="1400" dirty="0" err="1"/>
              <a:t>Berupa</a:t>
            </a:r>
            <a:r>
              <a:rPr lang="en-US" sz="1400" dirty="0"/>
              <a:t> Relay, LED dan Buzzer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2113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62e1f192e_0_0"/>
          <p:cNvSpPr txBox="1">
            <a:spLocks noGrp="1"/>
          </p:cNvSpPr>
          <p:nvPr>
            <p:ph type="title"/>
          </p:nvPr>
        </p:nvSpPr>
        <p:spPr>
          <a:xfrm>
            <a:off x="311700" y="287999"/>
            <a:ext cx="4406949" cy="61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Hardware Design</a:t>
            </a:r>
            <a:endParaRPr dirty="0"/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E5AE8EB8-E3CB-F374-A644-91123B5D1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15" y="905774"/>
            <a:ext cx="5383237" cy="3545455"/>
          </a:xfrm>
          <a:prstGeom prst="rect">
            <a:avLst/>
          </a:prstGeom>
        </p:spPr>
      </p:pic>
      <p:sp>
        <p:nvSpPr>
          <p:cNvPr id="9" name="Subjudul 3">
            <a:extLst>
              <a:ext uri="{FF2B5EF4-FFF2-40B4-BE49-F238E27FC236}">
                <a16:creationId xmlns:a16="http://schemas.microsoft.com/office/drawing/2014/main" id="{03E041A4-24F9-D9CD-A9E7-0DE004DB3E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7966" y="905772"/>
            <a:ext cx="2995868" cy="3545455"/>
          </a:xfrm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r>
              <a:rPr lang="en-US" b="1" dirty="0" err="1"/>
              <a:t>Keterangan</a:t>
            </a:r>
            <a:endParaRPr lang="en-US" b="1" dirty="0"/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dirty="0"/>
              <a:t>Data Out Sensor DHT11 </a:t>
            </a:r>
            <a:r>
              <a:rPr lang="en-US" dirty="0" err="1"/>
              <a:t>Dihubungkan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Pin 34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dirty="0"/>
              <a:t>Data Out Sensor MQ135 </a:t>
            </a:r>
            <a:r>
              <a:rPr lang="en-US" dirty="0" err="1"/>
              <a:t>Dihubungkan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Pin 35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dirty="0"/>
              <a:t>Data In Modul Relay </a:t>
            </a:r>
            <a:r>
              <a:rPr lang="en-US" dirty="0" err="1"/>
              <a:t>Dihubungkan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Pin D16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dirty="0"/>
              <a:t>Data In LED dan Buzzer </a:t>
            </a:r>
            <a:r>
              <a:rPr lang="en-US" dirty="0" err="1"/>
              <a:t>Dihubungkan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Pin D2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dirty="0" err="1"/>
              <a:t>Vcc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Dihubungkan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Vin pada ESP32</a:t>
            </a:r>
          </a:p>
          <a:p>
            <a:pPr marL="284163" indent="-188913">
              <a:buFont typeface="Arial" panose="020B0604020202020204" pitchFamily="34" charset="0"/>
              <a:buChar char="•"/>
            </a:pPr>
            <a:r>
              <a:rPr lang="en-US" dirty="0" err="1"/>
              <a:t>Gnd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Dihubungkan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Gnd</a:t>
            </a:r>
            <a:r>
              <a:rPr lang="en-US" dirty="0"/>
              <a:t> pada ESP32</a:t>
            </a:r>
            <a:endParaRPr lang="id-ID" dirty="0"/>
          </a:p>
          <a:p>
            <a:pPr marL="284163" indent="-188913">
              <a:buFont typeface="Arial" panose="020B0604020202020204" pitchFamily="34" charset="0"/>
              <a:buChar char="•"/>
            </a:pPr>
            <a:endParaRPr lang="id-ID" dirty="0"/>
          </a:p>
          <a:p>
            <a:pPr marL="284163" indent="-188913">
              <a:buFont typeface="Arial" panose="020B0604020202020204" pitchFamily="34" charset="0"/>
              <a:buChar char="•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23868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62e1f192e_0_0"/>
          <p:cNvSpPr txBox="1">
            <a:spLocks noGrp="1"/>
          </p:cNvSpPr>
          <p:nvPr>
            <p:ph type="title"/>
          </p:nvPr>
        </p:nvSpPr>
        <p:spPr>
          <a:xfrm>
            <a:off x="311700" y="287999"/>
            <a:ext cx="4406949" cy="61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Implementation Design</a:t>
            </a:r>
            <a:endParaRPr dirty="0"/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2D5F6073-FA50-4791-7636-5AB8997EC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578" y="844632"/>
            <a:ext cx="2806844" cy="37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13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62e1f192e_0_0"/>
          <p:cNvSpPr txBox="1">
            <a:spLocks noGrp="1"/>
          </p:cNvSpPr>
          <p:nvPr>
            <p:ph type="title"/>
          </p:nvPr>
        </p:nvSpPr>
        <p:spPr>
          <a:xfrm>
            <a:off x="311700" y="287999"/>
            <a:ext cx="8409606" cy="85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Software Design </a:t>
            </a:r>
            <a:br>
              <a:rPr lang="en-US" dirty="0"/>
            </a:br>
            <a:r>
              <a:rPr lang="en-US" dirty="0"/>
              <a:t>#Blynk Dashboard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84DC26-DDF7-11AA-9B8D-BB3A380CC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1" y="1536666"/>
            <a:ext cx="3996306" cy="2397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CDB1F1-373F-5AAC-6942-3BABE7865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94" y="1546577"/>
            <a:ext cx="4244533" cy="2387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2996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62e1f192e_0_0"/>
          <p:cNvSpPr txBox="1">
            <a:spLocks noGrp="1"/>
          </p:cNvSpPr>
          <p:nvPr>
            <p:ph type="title"/>
          </p:nvPr>
        </p:nvSpPr>
        <p:spPr>
          <a:xfrm>
            <a:off x="311700" y="287999"/>
            <a:ext cx="8409606" cy="85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Software Design </a:t>
            </a:r>
            <a:br>
              <a:rPr lang="en-US" dirty="0"/>
            </a:br>
            <a:r>
              <a:rPr lang="en-US" dirty="0"/>
              <a:t>#Blynk Mobile Apps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3BD178-12F6-71DC-55AD-2639E8A14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875" y="711200"/>
            <a:ext cx="1717431" cy="372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CFB2F-7754-DC99-EE7A-DC17D640A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899" y="654755"/>
            <a:ext cx="2156618" cy="3833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5776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318</Words>
  <Application>Microsoft Office PowerPoint</Application>
  <PresentationFormat>On-screen Show (16:9)</PresentationFormat>
  <Paragraphs>65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Poppins Light</vt:lpstr>
      <vt:lpstr>Arial</vt:lpstr>
      <vt:lpstr>Poppins</vt:lpstr>
      <vt:lpstr>Calibri</vt:lpstr>
      <vt:lpstr>Poppins SemiBold</vt:lpstr>
      <vt:lpstr>Caveat</vt:lpstr>
      <vt:lpstr>Office Theme</vt:lpstr>
      <vt:lpstr>Weekly report progress  #3 Implementasi Sistem Monitoring Ruang Guru Sekolah Dasar Dengan Deteksi Kebakaran Dini</vt:lpstr>
      <vt:lpstr>Anggota Kelompok</vt:lpstr>
      <vt:lpstr>Project Timeline</vt:lpstr>
      <vt:lpstr>Project Block #1</vt:lpstr>
      <vt:lpstr>Project Block #2</vt:lpstr>
      <vt:lpstr>Hardware Design</vt:lpstr>
      <vt:lpstr>Implementation Design</vt:lpstr>
      <vt:lpstr>Software Design  #Blynk Dashboard</vt:lpstr>
      <vt:lpstr>Software Design  #Blynk Mobile Apps</vt:lpstr>
      <vt:lpstr>Software Design  #Bot Telegram</vt:lpstr>
      <vt:lpstr>Firmware Design  #Alat</vt:lpstr>
      <vt:lpstr>Firmware Design  #Blynk</vt:lpstr>
      <vt:lpstr>Firmware Design  #Bot Telegram</vt:lpstr>
      <vt:lpstr>Link github repo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report progress  #2 Judul nya (Jangan lupa di copy ppt nya)</dc:title>
  <dc:creator>Shof Yan</dc:creator>
  <cp:lastModifiedBy>Satria Dhimas Ghoza</cp:lastModifiedBy>
  <cp:revision>7</cp:revision>
  <dcterms:created xsi:type="dcterms:W3CDTF">2023-01-26T15:28:14Z</dcterms:created>
  <dcterms:modified xsi:type="dcterms:W3CDTF">2023-06-04T17:20:16Z</dcterms:modified>
</cp:coreProperties>
</file>